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Montserrat"/>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9097D8-4708-4E80-B2AF-38F21E9D8A00}">
  <a:tblStyle styleId="{299097D8-4708-4E80-B2AF-38F21E9D8A0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Montserrat-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5.xml"/><Relationship Id="rId33" Type="http://schemas.openxmlformats.org/officeDocument/2006/relationships/font" Target="fonts/Lato-bold.fntdata"/><Relationship Id="rId10" Type="http://schemas.openxmlformats.org/officeDocument/2006/relationships/slide" Target="slides/slide4.xml"/><Relationship Id="rId32" Type="http://schemas.openxmlformats.org/officeDocument/2006/relationships/font" Target="fonts/Lato-regular.fntdata"/><Relationship Id="rId13" Type="http://schemas.openxmlformats.org/officeDocument/2006/relationships/slide" Target="slides/slide7.xml"/><Relationship Id="rId35" Type="http://schemas.openxmlformats.org/officeDocument/2006/relationships/font" Target="fonts/Lato-boldItalic.fntdata"/><Relationship Id="rId12" Type="http://schemas.openxmlformats.org/officeDocument/2006/relationships/slide" Target="slides/slide6.xml"/><Relationship Id="rId34" Type="http://schemas.openxmlformats.org/officeDocument/2006/relationships/font" Target="fonts/La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9eb4dc183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9eb4dc183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a0c26a8c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a0c26a8c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9dd27458c5_3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9dd27458c5_3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9eb4dc183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9eb4dc183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9eb4dc183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9eb4dc183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9eb4dc183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9eb4dc183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9eb4dc183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9eb4dc183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9eb4dc183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9eb4dc183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f9b455e3e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f9b455e3e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9eb4dc183b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9eb4dc183b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9eb4dc183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9eb4dc183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9eb4dc183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9eb4dc183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9dd27458c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9dd27458c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9dd27458c5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9dd27458c5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9dd27458c5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9dd27458c5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9dd27458c5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9dd27458c5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9dd27458c5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9dd27458c5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9dd27458c5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9dd27458c5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9eb4dc183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9eb4dc183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statisticsanddata.org/data/most-popular-backend-frameworks-2012-2023/"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marcobehler.com/guides/spring-and-spring-boot-versions"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077400" y="1403200"/>
            <a:ext cx="5594400" cy="99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400"/>
              <a:t>Spring Framework</a:t>
            </a:r>
            <a:endParaRPr sz="4400"/>
          </a:p>
          <a:p>
            <a:pPr indent="0" lvl="0" marL="0" rtl="0" algn="l">
              <a:spcBef>
                <a:spcPts val="0"/>
              </a:spcBef>
              <a:spcAft>
                <a:spcPts val="0"/>
              </a:spcAft>
              <a:buNone/>
            </a:pPr>
            <a:r>
              <a:t/>
            </a:r>
            <a:endParaRPr sz="2500"/>
          </a:p>
        </p:txBody>
      </p:sp>
      <p:sp>
        <p:nvSpPr>
          <p:cNvPr id="229" name="Google Shape;229;p17"/>
          <p:cNvSpPr txBox="1"/>
          <p:nvPr/>
        </p:nvSpPr>
        <p:spPr>
          <a:xfrm>
            <a:off x="4572000" y="2282550"/>
            <a:ext cx="3986700" cy="5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lt1"/>
                </a:solidFill>
                <a:latin typeface="Lato"/>
                <a:ea typeface="Lato"/>
                <a:cs typeface="Lato"/>
                <a:sym typeface="Lato"/>
              </a:rPr>
              <a:t>Introduction to spring core (IOC)</a:t>
            </a:r>
            <a:endParaRPr sz="2000">
              <a:solidFill>
                <a:schemeClr val="lt1"/>
              </a:solidFill>
              <a:latin typeface="Lato"/>
              <a:ea typeface="Lato"/>
              <a:cs typeface="Lato"/>
              <a:sym typeface="Lato"/>
            </a:endParaRPr>
          </a:p>
        </p:txBody>
      </p:sp>
      <p:pic>
        <p:nvPicPr>
          <p:cNvPr id="230" name="Google Shape;230;p17"/>
          <p:cNvPicPr preferRelativeResize="0"/>
          <p:nvPr/>
        </p:nvPicPr>
        <p:blipFill>
          <a:blip r:embed="rId3">
            <a:alphaModFix/>
          </a:blip>
          <a:stretch>
            <a:fillRect/>
          </a:stretch>
        </p:blipFill>
        <p:spPr>
          <a:xfrm>
            <a:off x="6733300" y="3101773"/>
            <a:ext cx="1825400" cy="1825400"/>
          </a:xfrm>
          <a:prstGeom prst="rect">
            <a:avLst/>
          </a:prstGeom>
          <a:noFill/>
          <a:ln>
            <a:noFill/>
          </a:ln>
        </p:spPr>
      </p:pic>
      <p:sp>
        <p:nvSpPr>
          <p:cNvPr id="231" name="Google Shape;231;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95" name="Google Shape;295;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700"/>
              <a:t>Types Of Containers</a:t>
            </a:r>
            <a:endParaRPr b="1" sz="2700"/>
          </a:p>
        </p:txBody>
      </p:sp>
      <p:sp>
        <p:nvSpPr>
          <p:cNvPr id="296" name="Google Shape;296;p26"/>
          <p:cNvSpPr txBox="1"/>
          <p:nvPr/>
        </p:nvSpPr>
        <p:spPr>
          <a:xfrm>
            <a:off x="322350" y="1307850"/>
            <a:ext cx="8499300" cy="38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lt1"/>
                </a:solidFill>
                <a:latin typeface="Lato"/>
                <a:ea typeface="Lato"/>
                <a:cs typeface="Lato"/>
                <a:sym typeface="Lato"/>
              </a:rPr>
              <a:t>There are two types of Spring Container :</a:t>
            </a:r>
            <a:endParaRPr sz="2000">
              <a:solidFill>
                <a:schemeClr val="lt1"/>
              </a:solidFill>
              <a:latin typeface="Lato"/>
              <a:ea typeface="Lato"/>
              <a:cs typeface="Lato"/>
              <a:sym typeface="Lato"/>
            </a:endParaRPr>
          </a:p>
          <a:p>
            <a:pPr indent="-355600" lvl="0" marL="457200" rtl="0" algn="l">
              <a:spcBef>
                <a:spcPts val="0"/>
              </a:spcBef>
              <a:spcAft>
                <a:spcPts val="0"/>
              </a:spcAft>
              <a:buClr>
                <a:schemeClr val="lt1"/>
              </a:buClr>
              <a:buSzPts val="2000"/>
              <a:buFont typeface="Lato"/>
              <a:buAutoNum type="arabicPeriod"/>
            </a:pPr>
            <a:r>
              <a:rPr lang="en-GB" sz="2000">
                <a:solidFill>
                  <a:schemeClr val="lt1"/>
                </a:solidFill>
                <a:latin typeface="Lato"/>
                <a:ea typeface="Lato"/>
                <a:cs typeface="Lato"/>
                <a:sym typeface="Lato"/>
              </a:rPr>
              <a:t>BeanFactory</a:t>
            </a:r>
            <a:endParaRPr sz="2000">
              <a:solidFill>
                <a:schemeClr val="lt1"/>
              </a:solidFill>
              <a:latin typeface="Lato"/>
              <a:ea typeface="Lato"/>
              <a:cs typeface="Lato"/>
              <a:sym typeface="Lato"/>
            </a:endParaRPr>
          </a:p>
          <a:p>
            <a:pPr indent="-355600" lvl="1" marL="914400" rtl="0" algn="l">
              <a:spcBef>
                <a:spcPts val="0"/>
              </a:spcBef>
              <a:spcAft>
                <a:spcPts val="0"/>
              </a:spcAft>
              <a:buClr>
                <a:schemeClr val="lt1"/>
              </a:buClr>
              <a:buSzPts val="2000"/>
              <a:buFont typeface="Lato"/>
              <a:buAutoNum type="alphaLcPeriod"/>
            </a:pPr>
            <a:r>
              <a:rPr lang="en-GB" sz="2000">
                <a:solidFill>
                  <a:schemeClr val="lt1"/>
                </a:solidFill>
                <a:latin typeface="Lato"/>
                <a:ea typeface="Lato"/>
                <a:cs typeface="Lato"/>
                <a:sym typeface="Lato"/>
              </a:rPr>
              <a:t>This is a simple container that provides the fundamental features of the Spring IoC container. It is suitable for lightweight applications and environments with limited resource.</a:t>
            </a:r>
            <a:endParaRPr sz="2000">
              <a:solidFill>
                <a:schemeClr val="lt1"/>
              </a:solidFill>
              <a:latin typeface="Lato"/>
              <a:ea typeface="Lato"/>
              <a:cs typeface="Lato"/>
              <a:sym typeface="Lato"/>
            </a:endParaRPr>
          </a:p>
          <a:p>
            <a:pPr indent="0" lvl="0" marL="0" rtl="0" algn="l">
              <a:spcBef>
                <a:spcPts val="0"/>
              </a:spcBef>
              <a:spcAft>
                <a:spcPts val="0"/>
              </a:spcAft>
              <a:buNone/>
            </a:pPr>
            <a:r>
              <a:t/>
            </a:r>
            <a:endParaRPr sz="2000">
              <a:solidFill>
                <a:schemeClr val="lt1"/>
              </a:solidFill>
              <a:latin typeface="Lato"/>
              <a:ea typeface="Lato"/>
              <a:cs typeface="Lato"/>
              <a:sym typeface="Lato"/>
            </a:endParaRPr>
          </a:p>
          <a:p>
            <a:pPr indent="-355600" lvl="0" marL="457200" rtl="0" algn="l">
              <a:spcBef>
                <a:spcPts val="0"/>
              </a:spcBef>
              <a:spcAft>
                <a:spcPts val="0"/>
              </a:spcAft>
              <a:buClr>
                <a:schemeClr val="lt1"/>
              </a:buClr>
              <a:buSzPts val="2000"/>
              <a:buFont typeface="Lato"/>
              <a:buAutoNum type="arabicPeriod"/>
            </a:pPr>
            <a:r>
              <a:rPr lang="en-GB" sz="2000">
                <a:solidFill>
                  <a:schemeClr val="lt1"/>
                </a:solidFill>
                <a:latin typeface="Lato"/>
                <a:ea typeface="Lato"/>
                <a:cs typeface="Lato"/>
                <a:sym typeface="Lato"/>
              </a:rPr>
              <a:t>Application Context</a:t>
            </a:r>
            <a:endParaRPr sz="2000">
              <a:solidFill>
                <a:schemeClr val="lt1"/>
              </a:solidFill>
              <a:latin typeface="Lato"/>
              <a:ea typeface="Lato"/>
              <a:cs typeface="Lato"/>
              <a:sym typeface="Lato"/>
            </a:endParaRPr>
          </a:p>
          <a:p>
            <a:pPr indent="-355600" lvl="1" marL="914400" rtl="0" algn="l">
              <a:spcBef>
                <a:spcPts val="0"/>
              </a:spcBef>
              <a:spcAft>
                <a:spcPts val="0"/>
              </a:spcAft>
              <a:buClr>
                <a:schemeClr val="lt1"/>
              </a:buClr>
              <a:buSzPts val="2000"/>
              <a:buFont typeface="Lato"/>
              <a:buAutoNum type="alphaLcPeriod"/>
            </a:pPr>
            <a:r>
              <a:rPr lang="en-GB" sz="2000">
                <a:solidFill>
                  <a:schemeClr val="lt1"/>
                </a:solidFill>
                <a:latin typeface="Lato"/>
                <a:ea typeface="Lato"/>
                <a:cs typeface="Lato"/>
                <a:sym typeface="Lato"/>
              </a:rPr>
              <a:t> includes all features of BeanFactory and provides additional functionality, such as event propagation, AOP integration, declarative mechanisms for services like declarative mechanisms for transaction management, and more.</a:t>
            </a:r>
            <a:endParaRPr sz="2000">
              <a:solidFill>
                <a:schemeClr val="lt1"/>
              </a:solidFill>
              <a:latin typeface="Lato"/>
              <a:ea typeface="Lato"/>
              <a:cs typeface="Lato"/>
              <a:sym typeface="Lato"/>
            </a:endParaRPr>
          </a:p>
        </p:txBody>
      </p:sp>
      <p:pic>
        <p:nvPicPr>
          <p:cNvPr id="297" name="Google Shape;297;p26"/>
          <p:cNvPicPr preferRelativeResize="0"/>
          <p:nvPr/>
        </p:nvPicPr>
        <p:blipFill>
          <a:blip r:embed="rId3">
            <a:alphaModFix/>
          </a:blip>
          <a:stretch>
            <a:fillRect/>
          </a:stretch>
        </p:blipFill>
        <p:spPr>
          <a:xfrm>
            <a:off x="5878850" y="1"/>
            <a:ext cx="3142301" cy="181558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03" name="Google Shape;303;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500"/>
              <a:t>Types Of Containers (differences) </a:t>
            </a:r>
            <a:endParaRPr b="1" sz="2500"/>
          </a:p>
        </p:txBody>
      </p:sp>
      <p:sp>
        <p:nvSpPr>
          <p:cNvPr id="304" name="Google Shape;304;p27"/>
          <p:cNvSpPr txBox="1"/>
          <p:nvPr/>
        </p:nvSpPr>
        <p:spPr>
          <a:xfrm>
            <a:off x="322350" y="1307850"/>
            <a:ext cx="8499300" cy="3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Lato"/>
              <a:ea typeface="Lato"/>
              <a:cs typeface="Lato"/>
              <a:sym typeface="Lato"/>
            </a:endParaRPr>
          </a:p>
        </p:txBody>
      </p:sp>
      <p:pic>
        <p:nvPicPr>
          <p:cNvPr id="305" name="Google Shape;305;p27"/>
          <p:cNvPicPr preferRelativeResize="0"/>
          <p:nvPr/>
        </p:nvPicPr>
        <p:blipFill>
          <a:blip r:embed="rId3">
            <a:alphaModFix/>
          </a:blip>
          <a:stretch>
            <a:fillRect/>
          </a:stretch>
        </p:blipFill>
        <p:spPr>
          <a:xfrm>
            <a:off x="6628575" y="-56999"/>
            <a:ext cx="3142301" cy="1815583"/>
          </a:xfrm>
          <a:prstGeom prst="rect">
            <a:avLst/>
          </a:prstGeom>
          <a:noFill/>
          <a:ln>
            <a:noFill/>
          </a:ln>
        </p:spPr>
      </p:pic>
      <p:graphicFrame>
        <p:nvGraphicFramePr>
          <p:cNvPr id="306" name="Google Shape;306;p27"/>
          <p:cNvGraphicFramePr/>
          <p:nvPr/>
        </p:nvGraphicFramePr>
        <p:xfrm>
          <a:off x="952500" y="1809750"/>
          <a:ext cx="3000000" cy="3000000"/>
        </p:xfrm>
        <a:graphic>
          <a:graphicData uri="http://schemas.openxmlformats.org/drawingml/2006/table">
            <a:tbl>
              <a:tblPr>
                <a:noFill/>
                <a:tableStyleId>{299097D8-4708-4E80-B2AF-38F21E9D8A00}</a:tableStyleId>
              </a:tblPr>
              <a:tblGrid>
                <a:gridCol w="1541200"/>
                <a:gridCol w="2569925"/>
                <a:gridCol w="3127875"/>
              </a:tblGrid>
              <a:tr h="623425">
                <a:tc>
                  <a:txBody>
                    <a:bodyPr/>
                    <a:lstStyle/>
                    <a:p>
                      <a:pPr indent="0" lvl="0" marL="0" rtl="0" algn="ctr">
                        <a:spcBef>
                          <a:spcPts val="0"/>
                        </a:spcBef>
                        <a:spcAft>
                          <a:spcPts val="0"/>
                        </a:spcAft>
                        <a:buNone/>
                      </a:pPr>
                      <a:r>
                        <a:t/>
                      </a:r>
                      <a:endParaRPr b="1" sz="2400">
                        <a:solidFill>
                          <a:schemeClr val="lt1"/>
                        </a:solidFill>
                      </a:endParaRPr>
                    </a:p>
                  </a:txBody>
                  <a:tcPr marT="91425" marB="91425" marR="91425" marL="91425"/>
                </a:tc>
                <a:tc>
                  <a:txBody>
                    <a:bodyPr/>
                    <a:lstStyle/>
                    <a:p>
                      <a:pPr indent="0" lvl="0" marL="0" rtl="0" algn="ctr">
                        <a:spcBef>
                          <a:spcPts val="0"/>
                        </a:spcBef>
                        <a:spcAft>
                          <a:spcPts val="0"/>
                        </a:spcAft>
                        <a:buNone/>
                      </a:pPr>
                      <a:r>
                        <a:rPr b="1" lang="en-GB" sz="2400">
                          <a:solidFill>
                            <a:schemeClr val="lt1"/>
                          </a:solidFill>
                        </a:rPr>
                        <a:t>BeanFactory</a:t>
                      </a:r>
                      <a:endParaRPr b="1" sz="2400">
                        <a:solidFill>
                          <a:schemeClr val="lt1"/>
                        </a:solidFill>
                      </a:endParaRPr>
                    </a:p>
                  </a:txBody>
                  <a:tcPr marT="91425" marB="91425" marR="91425" marL="91425"/>
                </a:tc>
                <a:tc>
                  <a:txBody>
                    <a:bodyPr/>
                    <a:lstStyle/>
                    <a:p>
                      <a:pPr indent="0" lvl="0" marL="0" rtl="0" algn="ctr">
                        <a:spcBef>
                          <a:spcPts val="0"/>
                        </a:spcBef>
                        <a:spcAft>
                          <a:spcPts val="0"/>
                        </a:spcAft>
                        <a:buNone/>
                      </a:pPr>
                      <a:r>
                        <a:rPr b="1" lang="en-GB" sz="2400">
                          <a:solidFill>
                            <a:schemeClr val="lt1"/>
                          </a:solidFill>
                        </a:rPr>
                        <a:t>ApplicationContext</a:t>
                      </a:r>
                      <a:endParaRPr b="1" sz="2400">
                        <a:solidFill>
                          <a:schemeClr val="lt1"/>
                        </a:solidFill>
                      </a:endParaRPr>
                    </a:p>
                  </a:txBody>
                  <a:tcPr marT="91425" marB="91425" marR="91425" marL="91425"/>
                </a:tc>
              </a:tr>
              <a:tr h="935150">
                <a:tc>
                  <a:txBody>
                    <a:bodyPr/>
                    <a:lstStyle/>
                    <a:p>
                      <a:pPr indent="0" lvl="0" marL="0" rtl="0" algn="l">
                        <a:spcBef>
                          <a:spcPts val="0"/>
                        </a:spcBef>
                        <a:spcAft>
                          <a:spcPts val="0"/>
                        </a:spcAft>
                        <a:buNone/>
                      </a:pPr>
                      <a:r>
                        <a:rPr b="1" lang="en-GB">
                          <a:solidFill>
                            <a:schemeClr val="lt1"/>
                          </a:solidFill>
                        </a:rPr>
                        <a:t>Initialization and Lazy Loading</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Lazily loading</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Eager loading</a:t>
                      </a:r>
                      <a:endParaRPr>
                        <a:solidFill>
                          <a:schemeClr val="lt1"/>
                        </a:solidFill>
                      </a:endParaRPr>
                    </a:p>
                  </a:txBody>
                  <a:tcPr marT="91425" marB="91425" marR="91425" marL="91425"/>
                </a:tc>
              </a:tr>
              <a:tr h="1177600">
                <a:tc>
                  <a:txBody>
                    <a:bodyPr/>
                    <a:lstStyle/>
                    <a:p>
                      <a:pPr indent="0" lvl="0" marL="0" rtl="0" algn="l">
                        <a:spcBef>
                          <a:spcPts val="0"/>
                        </a:spcBef>
                        <a:spcAft>
                          <a:spcPts val="0"/>
                        </a:spcAft>
                        <a:buNone/>
                      </a:pPr>
                      <a:r>
                        <a:rPr b="1" lang="en-GB">
                          <a:solidFill>
                            <a:schemeClr val="lt1"/>
                          </a:solidFill>
                        </a:rPr>
                        <a:t>Configuration</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s typically used for simple scenarios and XML-based configurations.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supports additional ways of configuration, including annotations, Java-based configuration, and XML configuration.</a:t>
                      </a:r>
                      <a:endParaRPr>
                        <a:solidFill>
                          <a:schemeClr val="lt1"/>
                        </a:solidFill>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12" name="Google Shape;312;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700"/>
              <a:t>Inversion of Control</a:t>
            </a:r>
            <a:endParaRPr b="1" sz="2700"/>
          </a:p>
        </p:txBody>
      </p:sp>
      <p:sp>
        <p:nvSpPr>
          <p:cNvPr id="313" name="Google Shape;313;p28"/>
          <p:cNvSpPr txBox="1"/>
          <p:nvPr/>
        </p:nvSpPr>
        <p:spPr>
          <a:xfrm>
            <a:off x="354525" y="1179800"/>
            <a:ext cx="8118000" cy="3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lt1"/>
                </a:solidFill>
                <a:latin typeface="Lato"/>
                <a:ea typeface="Lato"/>
                <a:cs typeface="Lato"/>
                <a:sym typeface="Lato"/>
              </a:rPr>
              <a:t>Inversion of Control (IoC)</a:t>
            </a:r>
            <a:r>
              <a:rPr lang="en-GB" sz="2000">
                <a:solidFill>
                  <a:schemeClr val="lt1"/>
                </a:solidFill>
                <a:latin typeface="Lato"/>
                <a:ea typeface="Lato"/>
                <a:cs typeface="Lato"/>
                <a:sym typeface="Lato"/>
              </a:rPr>
              <a:t> </a:t>
            </a:r>
            <a:endParaRPr sz="2000">
              <a:solidFill>
                <a:schemeClr val="lt1"/>
              </a:solidFill>
              <a:latin typeface="Lato"/>
              <a:ea typeface="Lato"/>
              <a:cs typeface="Lato"/>
              <a:sym typeface="Lato"/>
            </a:endParaRPr>
          </a:p>
          <a:p>
            <a:pPr indent="0" lvl="0" marL="0" rtl="0" algn="l">
              <a:spcBef>
                <a:spcPts val="0"/>
              </a:spcBef>
              <a:spcAft>
                <a:spcPts val="0"/>
              </a:spcAft>
              <a:buNone/>
            </a:pPr>
            <a:r>
              <a:rPr lang="en-GB" sz="2000">
                <a:solidFill>
                  <a:schemeClr val="lt1"/>
                </a:solidFill>
                <a:latin typeface="Lato"/>
                <a:ea typeface="Lato"/>
                <a:cs typeface="Lato"/>
                <a:sym typeface="Lato"/>
              </a:rPr>
              <a:t>is a concept where the control over the execution flow is transferred from the application code to the framework or container. In simpler terms, instead of the application controlling the flow of execution, it delegates control to an external entity (typically a </a:t>
            </a:r>
            <a:r>
              <a:rPr b="1" lang="en-GB" sz="2000" u="sng">
                <a:solidFill>
                  <a:srgbClr val="FFFF00"/>
                </a:solidFill>
                <a:latin typeface="Lato"/>
                <a:ea typeface="Lato"/>
                <a:cs typeface="Lato"/>
                <a:sym typeface="Lato"/>
              </a:rPr>
              <a:t>container </a:t>
            </a:r>
            <a:r>
              <a:rPr lang="en-GB" sz="2000">
                <a:solidFill>
                  <a:schemeClr val="lt1"/>
                </a:solidFill>
                <a:latin typeface="Lato"/>
                <a:ea typeface="Lato"/>
                <a:cs typeface="Lato"/>
                <a:sym typeface="Lato"/>
              </a:rPr>
              <a:t>or framework).</a:t>
            </a:r>
            <a:endParaRPr sz="2000">
              <a:solidFill>
                <a:schemeClr val="lt1"/>
              </a:solidFill>
              <a:latin typeface="Lato"/>
              <a:ea typeface="Lato"/>
              <a:cs typeface="Lato"/>
              <a:sym typeface="Lato"/>
            </a:endParaRPr>
          </a:p>
          <a:p>
            <a:pPr indent="0" lvl="0" marL="0" rtl="0" algn="l">
              <a:spcBef>
                <a:spcPts val="0"/>
              </a:spcBef>
              <a:spcAft>
                <a:spcPts val="0"/>
              </a:spcAft>
              <a:buNone/>
            </a:pPr>
            <a:r>
              <a:t/>
            </a:r>
            <a:endParaRPr sz="2000">
              <a:solidFill>
                <a:schemeClr val="lt1"/>
              </a:solidFill>
              <a:latin typeface="Lato"/>
              <a:ea typeface="Lato"/>
              <a:cs typeface="Lato"/>
              <a:sym typeface="Lato"/>
            </a:endParaRPr>
          </a:p>
          <a:p>
            <a:pPr indent="0" lvl="0" marL="0" rtl="0" algn="l">
              <a:spcBef>
                <a:spcPts val="0"/>
              </a:spcBef>
              <a:spcAft>
                <a:spcPts val="0"/>
              </a:spcAft>
              <a:buNone/>
            </a:pPr>
            <a:r>
              <a:rPr lang="en-GB" sz="2000">
                <a:solidFill>
                  <a:schemeClr val="lt1"/>
                </a:solidFill>
                <a:latin typeface="Lato"/>
                <a:ea typeface="Lato"/>
                <a:cs typeface="Lato"/>
                <a:sym typeface="Lato"/>
              </a:rPr>
              <a:t>So , the primary function of the Spring Container :</a:t>
            </a:r>
            <a:endParaRPr sz="2000">
              <a:solidFill>
                <a:schemeClr val="lt1"/>
              </a:solidFill>
              <a:latin typeface="Lato"/>
              <a:ea typeface="Lato"/>
              <a:cs typeface="Lato"/>
              <a:sym typeface="Lato"/>
            </a:endParaRPr>
          </a:p>
          <a:p>
            <a:pPr indent="0" lvl="0" marL="0" rtl="0" algn="l">
              <a:spcBef>
                <a:spcPts val="0"/>
              </a:spcBef>
              <a:spcAft>
                <a:spcPts val="0"/>
              </a:spcAft>
              <a:buNone/>
            </a:pPr>
            <a:r>
              <a:rPr lang="en-GB" sz="2000">
                <a:solidFill>
                  <a:schemeClr val="lt1"/>
                </a:solidFill>
                <a:latin typeface="Lato"/>
                <a:ea typeface="Lato"/>
                <a:cs typeface="Lato"/>
                <a:sym typeface="Lato"/>
              </a:rPr>
              <a:t>• Create and manage objects (Inversion of Control)</a:t>
            </a:r>
            <a:endParaRPr sz="2000">
              <a:solidFill>
                <a:schemeClr val="lt1"/>
              </a:solidFill>
              <a:latin typeface="Lato"/>
              <a:ea typeface="Lato"/>
              <a:cs typeface="Lato"/>
              <a:sym typeface="Lato"/>
            </a:endParaRPr>
          </a:p>
          <a:p>
            <a:pPr indent="0" lvl="0" marL="0" rtl="0" algn="l">
              <a:spcBef>
                <a:spcPts val="0"/>
              </a:spcBef>
              <a:spcAft>
                <a:spcPts val="0"/>
              </a:spcAft>
              <a:buNone/>
            </a:pPr>
            <a:r>
              <a:rPr lang="en-GB" sz="2000">
                <a:solidFill>
                  <a:schemeClr val="lt1"/>
                </a:solidFill>
                <a:latin typeface="Lato"/>
                <a:ea typeface="Lato"/>
                <a:cs typeface="Lato"/>
                <a:sym typeface="Lato"/>
              </a:rPr>
              <a:t>• Inject </a:t>
            </a:r>
            <a:r>
              <a:rPr lang="en-GB" sz="2000">
                <a:solidFill>
                  <a:schemeClr val="lt1"/>
                </a:solidFill>
                <a:latin typeface="Lato"/>
                <a:ea typeface="Lato"/>
                <a:cs typeface="Lato"/>
                <a:sym typeface="Lato"/>
              </a:rPr>
              <a:t>object</a:t>
            </a:r>
            <a:r>
              <a:rPr lang="en-GB" sz="2000">
                <a:solidFill>
                  <a:schemeClr val="lt1"/>
                </a:solidFill>
                <a:latin typeface="Lato"/>
                <a:ea typeface="Lato"/>
                <a:cs typeface="Lato"/>
                <a:sym typeface="Lato"/>
              </a:rPr>
              <a:t> dependencies (Dependency Injection)</a:t>
            </a:r>
            <a:endParaRPr sz="2000">
              <a:solidFill>
                <a:schemeClr val="lt1"/>
              </a:solidFill>
              <a:latin typeface="Lato"/>
              <a:ea typeface="Lato"/>
              <a:cs typeface="Lato"/>
              <a:sym typeface="Lato"/>
            </a:endParaRPr>
          </a:p>
          <a:p>
            <a:pPr indent="0" lvl="0" marL="0" rtl="0" algn="l">
              <a:spcBef>
                <a:spcPts val="0"/>
              </a:spcBef>
              <a:spcAft>
                <a:spcPts val="0"/>
              </a:spcAft>
              <a:buNone/>
            </a:pPr>
            <a:r>
              <a:t/>
            </a:r>
            <a:endParaRPr sz="20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19" name="Google Shape;319;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700"/>
              <a:t>Inversion of Control (cont)</a:t>
            </a:r>
            <a:endParaRPr b="1" sz="2700"/>
          </a:p>
        </p:txBody>
      </p:sp>
      <p:sp>
        <p:nvSpPr>
          <p:cNvPr id="320" name="Google Shape;320;p29"/>
          <p:cNvSpPr txBox="1"/>
          <p:nvPr/>
        </p:nvSpPr>
        <p:spPr>
          <a:xfrm>
            <a:off x="354525" y="1179800"/>
            <a:ext cx="8118000" cy="33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Lato"/>
              <a:ea typeface="Lato"/>
              <a:cs typeface="Lato"/>
              <a:sym typeface="Lato"/>
            </a:endParaRPr>
          </a:p>
        </p:txBody>
      </p:sp>
      <p:pic>
        <p:nvPicPr>
          <p:cNvPr id="321" name="Google Shape;321;p29"/>
          <p:cNvPicPr preferRelativeResize="0"/>
          <p:nvPr/>
        </p:nvPicPr>
        <p:blipFill>
          <a:blip r:embed="rId3">
            <a:alphaModFix/>
          </a:blip>
          <a:stretch>
            <a:fillRect/>
          </a:stretch>
        </p:blipFill>
        <p:spPr>
          <a:xfrm>
            <a:off x="1028700" y="1006975"/>
            <a:ext cx="7086600" cy="3981450"/>
          </a:xfrm>
          <a:prstGeom prst="rect">
            <a:avLst/>
          </a:prstGeom>
          <a:noFill/>
          <a:ln>
            <a:noFill/>
          </a:ln>
        </p:spPr>
      </p:pic>
      <p:pic>
        <p:nvPicPr>
          <p:cNvPr id="322" name="Google Shape;322;p29"/>
          <p:cNvPicPr preferRelativeResize="0"/>
          <p:nvPr/>
        </p:nvPicPr>
        <p:blipFill>
          <a:blip r:embed="rId4">
            <a:alphaModFix/>
          </a:blip>
          <a:stretch>
            <a:fillRect/>
          </a:stretch>
        </p:blipFill>
        <p:spPr>
          <a:xfrm>
            <a:off x="1984053" y="1006975"/>
            <a:ext cx="5175885" cy="3981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2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700"/>
              <a:t>Spring Development Process (Steps)</a:t>
            </a:r>
            <a:endParaRPr b="1" sz="2700"/>
          </a:p>
        </p:txBody>
      </p:sp>
      <p:sp>
        <p:nvSpPr>
          <p:cNvPr id="328" name="Google Shape;328;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29" name="Google Shape;329;p30"/>
          <p:cNvSpPr txBox="1"/>
          <p:nvPr/>
        </p:nvSpPr>
        <p:spPr>
          <a:xfrm>
            <a:off x="1396625" y="1433100"/>
            <a:ext cx="6939900" cy="32301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lt1"/>
              </a:buClr>
              <a:buSzPts val="3000"/>
              <a:buFont typeface="Lato"/>
              <a:buAutoNum type="arabicPeriod"/>
            </a:pPr>
            <a:r>
              <a:rPr lang="en-GB" sz="3000">
                <a:solidFill>
                  <a:schemeClr val="lt1"/>
                </a:solidFill>
                <a:latin typeface="Lato"/>
                <a:ea typeface="Lato"/>
                <a:cs typeface="Lato"/>
                <a:sym typeface="Lato"/>
              </a:rPr>
              <a:t>Configure your Spring Beans</a:t>
            </a:r>
            <a:endParaRPr sz="3000">
              <a:solidFill>
                <a:schemeClr val="lt1"/>
              </a:solidFill>
              <a:latin typeface="Lato"/>
              <a:ea typeface="Lato"/>
              <a:cs typeface="Lato"/>
              <a:sym typeface="Lato"/>
            </a:endParaRPr>
          </a:p>
          <a:p>
            <a:pPr indent="-419100" lvl="0" marL="457200" rtl="0" algn="l">
              <a:spcBef>
                <a:spcPts val="0"/>
              </a:spcBef>
              <a:spcAft>
                <a:spcPts val="0"/>
              </a:spcAft>
              <a:buClr>
                <a:schemeClr val="lt1"/>
              </a:buClr>
              <a:buSzPts val="3000"/>
              <a:buFont typeface="Lato"/>
              <a:buAutoNum type="arabicPeriod"/>
            </a:pPr>
            <a:r>
              <a:rPr lang="en-GB" sz="3000">
                <a:solidFill>
                  <a:schemeClr val="lt1"/>
                </a:solidFill>
                <a:latin typeface="Lato"/>
                <a:ea typeface="Lato"/>
                <a:cs typeface="Lato"/>
                <a:sym typeface="Lato"/>
              </a:rPr>
              <a:t>Create a Spring Container</a:t>
            </a:r>
            <a:endParaRPr sz="3000">
              <a:solidFill>
                <a:schemeClr val="lt1"/>
              </a:solidFill>
              <a:latin typeface="Lato"/>
              <a:ea typeface="Lato"/>
              <a:cs typeface="Lato"/>
              <a:sym typeface="Lato"/>
            </a:endParaRPr>
          </a:p>
          <a:p>
            <a:pPr indent="-419100" lvl="0" marL="457200" rtl="0" algn="l">
              <a:spcBef>
                <a:spcPts val="0"/>
              </a:spcBef>
              <a:spcAft>
                <a:spcPts val="0"/>
              </a:spcAft>
              <a:buClr>
                <a:schemeClr val="lt1"/>
              </a:buClr>
              <a:buSzPts val="3000"/>
              <a:buFont typeface="Lato"/>
              <a:buAutoNum type="arabicPeriod"/>
            </a:pPr>
            <a:r>
              <a:rPr lang="en-GB" sz="3000">
                <a:solidFill>
                  <a:schemeClr val="lt1"/>
                </a:solidFill>
                <a:latin typeface="Lato"/>
                <a:ea typeface="Lato"/>
                <a:cs typeface="Lato"/>
                <a:sym typeface="Lato"/>
              </a:rPr>
              <a:t>Retrieve Beans from Spring Container</a:t>
            </a:r>
            <a:endParaRPr sz="300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700"/>
              <a:t>Step 1: Configure your Spring Beans</a:t>
            </a:r>
            <a:endParaRPr b="1" sz="2700"/>
          </a:p>
          <a:p>
            <a:pPr indent="0" lvl="0" marL="0" rtl="0" algn="l">
              <a:spcBef>
                <a:spcPts val="0"/>
              </a:spcBef>
              <a:spcAft>
                <a:spcPts val="0"/>
              </a:spcAft>
              <a:buNone/>
            </a:pPr>
            <a:r>
              <a:t/>
            </a:r>
            <a:endParaRPr b="1" sz="2700"/>
          </a:p>
        </p:txBody>
      </p:sp>
      <p:sp>
        <p:nvSpPr>
          <p:cNvPr id="335" name="Google Shape;335;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36" name="Google Shape;336;p31"/>
          <p:cNvPicPr preferRelativeResize="0"/>
          <p:nvPr/>
        </p:nvPicPr>
        <p:blipFill>
          <a:blip r:embed="rId3">
            <a:alphaModFix/>
          </a:blip>
          <a:stretch>
            <a:fillRect/>
          </a:stretch>
        </p:blipFill>
        <p:spPr>
          <a:xfrm>
            <a:off x="480675" y="1460250"/>
            <a:ext cx="8319137" cy="305056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42" name="Google Shape;342;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700"/>
              <a:t>Step 2: Create a Spring Container</a:t>
            </a:r>
            <a:endParaRPr b="1" sz="2700"/>
          </a:p>
          <a:p>
            <a:pPr indent="0" lvl="0" marL="0" rtl="0" algn="l">
              <a:spcBef>
                <a:spcPts val="0"/>
              </a:spcBef>
              <a:spcAft>
                <a:spcPts val="0"/>
              </a:spcAft>
              <a:buNone/>
            </a:pPr>
            <a:r>
              <a:t/>
            </a:r>
            <a:endParaRPr b="1" sz="2700"/>
          </a:p>
        </p:txBody>
      </p:sp>
      <p:sp>
        <p:nvSpPr>
          <p:cNvPr id="343" name="Google Shape;343;p32"/>
          <p:cNvSpPr txBox="1"/>
          <p:nvPr/>
        </p:nvSpPr>
        <p:spPr>
          <a:xfrm>
            <a:off x="354525" y="1511250"/>
            <a:ext cx="8118000" cy="31518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t/>
            </a:r>
            <a:endParaRPr sz="2000">
              <a:solidFill>
                <a:schemeClr val="lt1"/>
              </a:solidFill>
              <a:latin typeface="Lato"/>
              <a:ea typeface="Lato"/>
              <a:cs typeface="Lato"/>
              <a:sym typeface="Lato"/>
            </a:endParaRPr>
          </a:p>
        </p:txBody>
      </p:sp>
      <p:pic>
        <p:nvPicPr>
          <p:cNvPr id="344" name="Google Shape;344;p32"/>
          <p:cNvPicPr preferRelativeResize="0"/>
          <p:nvPr/>
        </p:nvPicPr>
        <p:blipFill>
          <a:blip r:embed="rId3">
            <a:alphaModFix/>
          </a:blip>
          <a:stretch>
            <a:fillRect/>
          </a:stretch>
        </p:blipFill>
        <p:spPr>
          <a:xfrm>
            <a:off x="592313" y="1511251"/>
            <a:ext cx="7744081" cy="2589025"/>
          </a:xfrm>
          <a:prstGeom prst="rect">
            <a:avLst/>
          </a:prstGeom>
          <a:noFill/>
          <a:ln>
            <a:noFill/>
          </a:ln>
        </p:spPr>
      </p:pic>
      <p:pic>
        <p:nvPicPr>
          <p:cNvPr id="345" name="Google Shape;345;p32"/>
          <p:cNvPicPr preferRelativeResize="0"/>
          <p:nvPr/>
        </p:nvPicPr>
        <p:blipFill>
          <a:blip r:embed="rId4">
            <a:alphaModFix/>
          </a:blip>
          <a:stretch>
            <a:fillRect/>
          </a:stretch>
        </p:blipFill>
        <p:spPr>
          <a:xfrm>
            <a:off x="191950" y="1937012"/>
            <a:ext cx="8760099" cy="1269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4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51" name="Google Shape;351;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700"/>
              <a:t>Step 3: Retrieve Beans from Container</a:t>
            </a:r>
            <a:endParaRPr b="1" sz="2700"/>
          </a:p>
          <a:p>
            <a:pPr indent="0" lvl="0" marL="0" rtl="0" algn="l">
              <a:spcBef>
                <a:spcPts val="0"/>
              </a:spcBef>
              <a:spcAft>
                <a:spcPts val="0"/>
              </a:spcAft>
              <a:buNone/>
            </a:pPr>
            <a:r>
              <a:t/>
            </a:r>
            <a:endParaRPr b="1" sz="2700"/>
          </a:p>
          <a:p>
            <a:pPr indent="0" lvl="0" marL="0" rtl="0" algn="l">
              <a:spcBef>
                <a:spcPts val="0"/>
              </a:spcBef>
              <a:spcAft>
                <a:spcPts val="0"/>
              </a:spcAft>
              <a:buNone/>
            </a:pPr>
            <a:r>
              <a:t/>
            </a:r>
            <a:endParaRPr b="1" sz="2700"/>
          </a:p>
        </p:txBody>
      </p:sp>
      <p:sp>
        <p:nvSpPr>
          <p:cNvPr id="352" name="Google Shape;352;p33"/>
          <p:cNvSpPr txBox="1"/>
          <p:nvPr/>
        </p:nvSpPr>
        <p:spPr>
          <a:xfrm>
            <a:off x="354525" y="1179800"/>
            <a:ext cx="8118000" cy="33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Lato"/>
              <a:ea typeface="Lato"/>
              <a:cs typeface="Lato"/>
              <a:sym typeface="Lato"/>
            </a:endParaRPr>
          </a:p>
        </p:txBody>
      </p:sp>
      <p:pic>
        <p:nvPicPr>
          <p:cNvPr id="353" name="Google Shape;353;p33"/>
          <p:cNvPicPr preferRelativeResize="0"/>
          <p:nvPr/>
        </p:nvPicPr>
        <p:blipFill>
          <a:blip r:embed="rId3">
            <a:alphaModFix/>
          </a:blip>
          <a:stretch>
            <a:fillRect/>
          </a:stretch>
        </p:blipFill>
        <p:spPr>
          <a:xfrm>
            <a:off x="1984053" y="1006975"/>
            <a:ext cx="5175885" cy="3981450"/>
          </a:xfrm>
          <a:prstGeom prst="rect">
            <a:avLst/>
          </a:prstGeom>
          <a:noFill/>
          <a:ln>
            <a:noFill/>
          </a:ln>
        </p:spPr>
      </p:pic>
      <p:pic>
        <p:nvPicPr>
          <p:cNvPr id="354" name="Google Shape;354;p33"/>
          <p:cNvPicPr preferRelativeResize="0"/>
          <p:nvPr/>
        </p:nvPicPr>
        <p:blipFill>
          <a:blip r:embed="rId4">
            <a:alphaModFix/>
          </a:blip>
          <a:stretch>
            <a:fillRect/>
          </a:stretch>
        </p:blipFill>
        <p:spPr>
          <a:xfrm>
            <a:off x="152400" y="1197775"/>
            <a:ext cx="8868749" cy="29608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1000"/>
                                        <p:tgtEl>
                                          <p:spTgt spid="353"/>
                                        </p:tgtEl>
                                        <p:attrNameLst>
                                          <p:attrName>ppt_y</p:attrName>
                                        </p:attrNameLst>
                                      </p:cBhvr>
                                      <p:tavLst>
                                        <p:tav fmla="" tm="0">
                                          <p:val>
                                            <p:strVal val="#ppt_y"/>
                                          </p:val>
                                        </p:tav>
                                        <p:tav fmla="" tm="100000">
                                          <p:val>
                                            <p:strVal val="#ppt_y+1"/>
                                          </p:val>
                                        </p:tav>
                                      </p:tavLst>
                                    </p:anim>
                                    <p:set>
                                      <p:cBhvr>
                                        <p:cTn dur="1" fill="hold">
                                          <p:stCondLst>
                                            <p:cond delay="1000"/>
                                          </p:stCondLst>
                                        </p:cTn>
                                        <p:tgtEl>
                                          <p:spTgt spid="3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4"/>
          <p:cNvSpPr txBox="1"/>
          <p:nvPr>
            <p:ph type="title"/>
          </p:nvPr>
        </p:nvSpPr>
        <p:spPr>
          <a:xfrm>
            <a:off x="1885725" y="19974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3400"/>
              <a:t>5 minutes Break</a:t>
            </a:r>
            <a:endParaRPr b="1" sz="3400"/>
          </a:p>
        </p:txBody>
      </p:sp>
      <p:sp>
        <p:nvSpPr>
          <p:cNvPr id="360" name="Google Shape;360;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5"/>
          <p:cNvSpPr txBox="1"/>
          <p:nvPr>
            <p:ph type="title"/>
          </p:nvPr>
        </p:nvSpPr>
        <p:spPr>
          <a:xfrm>
            <a:off x="1167375" y="1997400"/>
            <a:ext cx="57864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3400"/>
              <a:t>Let’s write some code</a:t>
            </a:r>
            <a:endParaRPr b="1" sz="3400"/>
          </a:p>
        </p:txBody>
      </p:sp>
      <p:sp>
        <p:nvSpPr>
          <p:cNvPr id="366" name="Google Shape;366;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8"/>
          <p:cNvSpPr txBox="1"/>
          <p:nvPr>
            <p:ph type="title"/>
          </p:nvPr>
        </p:nvSpPr>
        <p:spPr>
          <a:xfrm>
            <a:off x="1286450" y="214550"/>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a:t>
            </a:r>
            <a:endParaRPr/>
          </a:p>
        </p:txBody>
      </p:sp>
      <p:sp>
        <p:nvSpPr>
          <p:cNvPr id="237" name="Google Shape;237;p18"/>
          <p:cNvSpPr txBox="1"/>
          <p:nvPr/>
        </p:nvSpPr>
        <p:spPr>
          <a:xfrm>
            <a:off x="1395925" y="779175"/>
            <a:ext cx="6105900" cy="3786600"/>
          </a:xfrm>
          <a:prstGeom prst="rect">
            <a:avLst/>
          </a:prstGeom>
          <a:noFill/>
          <a:ln>
            <a:noFill/>
          </a:ln>
        </p:spPr>
        <p:txBody>
          <a:bodyPr anchorCtr="0" anchor="ctr" bIns="91425" lIns="91425" spcFirstLastPara="1" rIns="91425" wrap="square" tIns="91425">
            <a:spAutoFit/>
          </a:bodyPr>
          <a:lstStyle/>
          <a:p>
            <a:pPr indent="-342900" lvl="0" marL="457200" rtl="0" algn="l">
              <a:spcBef>
                <a:spcPts val="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Overview</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Why Spring Framework</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Spring History</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Spring Modules</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Inversion of control (IOC)</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What is the beans in spring</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Types of Containers</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Inversion of Control</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Spring Development Process (Step by Step)</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Break</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Time to Write code</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Questions</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sz="1800">
                <a:solidFill>
                  <a:schemeClr val="lt1"/>
                </a:solidFill>
                <a:latin typeface="Montserrat"/>
                <a:ea typeface="Montserrat"/>
                <a:cs typeface="Montserrat"/>
                <a:sym typeface="Montserrat"/>
              </a:rPr>
              <a:t>Thanks</a:t>
            </a:r>
            <a:endParaRPr sz="1800">
              <a:solidFill>
                <a:schemeClr val="lt1"/>
              </a:solidFill>
              <a:latin typeface="Montserrat"/>
              <a:ea typeface="Montserrat"/>
              <a:cs typeface="Montserrat"/>
              <a:sym typeface="Montserrat"/>
            </a:endParaRPr>
          </a:p>
        </p:txBody>
      </p:sp>
      <p:sp>
        <p:nvSpPr>
          <p:cNvPr id="238" name="Google Shape;238;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6"/>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a:t>Questions ?</a:t>
            </a:r>
            <a:endParaRPr b="1"/>
          </a:p>
        </p:txBody>
      </p:sp>
      <p:sp>
        <p:nvSpPr>
          <p:cNvPr id="372" name="Google Shape;372;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7"/>
          <p:cNvSpPr txBox="1"/>
          <p:nvPr>
            <p:ph type="title"/>
          </p:nvPr>
        </p:nvSpPr>
        <p:spPr>
          <a:xfrm>
            <a:off x="1885725" y="19974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3400"/>
              <a:t>THANK YOU </a:t>
            </a:r>
            <a:endParaRPr b="1" sz="3400"/>
          </a:p>
        </p:txBody>
      </p:sp>
      <p:sp>
        <p:nvSpPr>
          <p:cNvPr id="378" name="Google Shape;37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9"/>
          <p:cNvSpPr txBox="1"/>
          <p:nvPr>
            <p:ph type="title"/>
          </p:nvPr>
        </p:nvSpPr>
        <p:spPr>
          <a:xfrm>
            <a:off x="2278925" y="2114700"/>
            <a:ext cx="33945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4600"/>
              <a:t>Overview</a:t>
            </a:r>
            <a:endParaRPr b="1" sz="4600"/>
          </a:p>
        </p:txBody>
      </p:sp>
      <p:sp>
        <p:nvSpPr>
          <p:cNvPr id="244" name="Google Shape;24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1140700" y="236950"/>
            <a:ext cx="7038900" cy="6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t>Why Spring framework</a:t>
            </a:r>
            <a:endParaRPr b="1" sz="2800"/>
          </a:p>
        </p:txBody>
      </p:sp>
      <p:sp>
        <p:nvSpPr>
          <p:cNvPr id="250" name="Google Shape;250;p20"/>
          <p:cNvSpPr txBox="1"/>
          <p:nvPr/>
        </p:nvSpPr>
        <p:spPr>
          <a:xfrm>
            <a:off x="8107300" y="4453500"/>
            <a:ext cx="7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source</a:t>
            </a:r>
            <a:endParaRPr/>
          </a:p>
        </p:txBody>
      </p:sp>
      <p:pic>
        <p:nvPicPr>
          <p:cNvPr id="251" name="Google Shape;251;p20"/>
          <p:cNvPicPr preferRelativeResize="0"/>
          <p:nvPr/>
        </p:nvPicPr>
        <p:blipFill>
          <a:blip r:embed="rId4">
            <a:alphaModFix/>
          </a:blip>
          <a:stretch>
            <a:fillRect/>
          </a:stretch>
        </p:blipFill>
        <p:spPr>
          <a:xfrm>
            <a:off x="1433463" y="1016750"/>
            <a:ext cx="6277066" cy="3530849"/>
          </a:xfrm>
          <a:prstGeom prst="rect">
            <a:avLst/>
          </a:prstGeom>
          <a:noFill/>
          <a:ln>
            <a:noFill/>
          </a:ln>
        </p:spPr>
      </p:pic>
      <p:sp>
        <p:nvSpPr>
          <p:cNvPr id="252" name="Google Shape;25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1"/>
          <p:cNvSpPr txBox="1"/>
          <p:nvPr>
            <p:ph type="title"/>
          </p:nvPr>
        </p:nvSpPr>
        <p:spPr>
          <a:xfrm>
            <a:off x="858425"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t>Why Spring framework (cont)</a:t>
            </a:r>
            <a:endParaRPr sz="2800"/>
          </a:p>
        </p:txBody>
      </p:sp>
      <p:sp>
        <p:nvSpPr>
          <p:cNvPr id="258" name="Google Shape;258;p21"/>
          <p:cNvSpPr txBox="1"/>
          <p:nvPr/>
        </p:nvSpPr>
        <p:spPr>
          <a:xfrm>
            <a:off x="737025" y="1176100"/>
            <a:ext cx="7495800" cy="3543900"/>
          </a:xfrm>
          <a:prstGeom prst="rect">
            <a:avLst/>
          </a:prstGeom>
          <a:noFill/>
          <a:ln>
            <a:noFill/>
          </a:ln>
        </p:spPr>
        <p:txBody>
          <a:bodyPr anchorCtr="0" anchor="t" bIns="91425" lIns="91425" spcFirstLastPara="1" rIns="91425" wrap="square" tIns="91425">
            <a:noAutofit/>
          </a:bodyPr>
          <a:lstStyle/>
          <a:p>
            <a:pPr indent="-374650" lvl="0" marL="457200" rtl="0" algn="l">
              <a:spcBef>
                <a:spcPts val="0"/>
              </a:spcBef>
              <a:spcAft>
                <a:spcPts val="0"/>
              </a:spcAft>
              <a:buClr>
                <a:schemeClr val="lt1"/>
              </a:buClr>
              <a:buSzPts val="2300"/>
              <a:buFont typeface="Lato"/>
              <a:buAutoNum type="arabicPeriod"/>
            </a:pPr>
            <a:r>
              <a:rPr lang="en-GB" sz="2300">
                <a:solidFill>
                  <a:schemeClr val="lt1"/>
                </a:solidFill>
                <a:latin typeface="Lato"/>
                <a:ea typeface="Lato"/>
                <a:cs typeface="Lato"/>
                <a:sym typeface="Lato"/>
              </a:rPr>
              <a:t>Inversion of Control (IoC)</a:t>
            </a:r>
            <a:endParaRPr sz="2300">
              <a:solidFill>
                <a:schemeClr val="lt1"/>
              </a:solidFill>
              <a:latin typeface="Lato"/>
              <a:ea typeface="Lato"/>
              <a:cs typeface="Lato"/>
              <a:sym typeface="Lato"/>
            </a:endParaRPr>
          </a:p>
          <a:p>
            <a:pPr indent="-374650" lvl="0" marL="457200" rtl="0" algn="l">
              <a:spcBef>
                <a:spcPts val="0"/>
              </a:spcBef>
              <a:spcAft>
                <a:spcPts val="0"/>
              </a:spcAft>
              <a:buClr>
                <a:schemeClr val="lt1"/>
              </a:buClr>
              <a:buSzPts val="2300"/>
              <a:buFont typeface="Lato"/>
              <a:buAutoNum type="arabicPeriod"/>
            </a:pPr>
            <a:r>
              <a:rPr lang="en-GB" sz="2300">
                <a:solidFill>
                  <a:schemeClr val="lt1"/>
                </a:solidFill>
                <a:latin typeface="Lato"/>
                <a:ea typeface="Lato"/>
                <a:cs typeface="Lato"/>
                <a:sym typeface="Lato"/>
              </a:rPr>
              <a:t>Dependency Injection (DI)</a:t>
            </a:r>
            <a:endParaRPr sz="2300">
              <a:solidFill>
                <a:schemeClr val="lt1"/>
              </a:solidFill>
              <a:latin typeface="Lato"/>
              <a:ea typeface="Lato"/>
              <a:cs typeface="Lato"/>
              <a:sym typeface="Lato"/>
            </a:endParaRPr>
          </a:p>
          <a:p>
            <a:pPr indent="-374650" lvl="0" marL="457200" rtl="0" algn="l">
              <a:spcBef>
                <a:spcPts val="0"/>
              </a:spcBef>
              <a:spcAft>
                <a:spcPts val="0"/>
              </a:spcAft>
              <a:buClr>
                <a:schemeClr val="lt1"/>
              </a:buClr>
              <a:buSzPts val="2300"/>
              <a:buFont typeface="Lato"/>
              <a:buAutoNum type="arabicPeriod"/>
            </a:pPr>
            <a:r>
              <a:rPr lang="en-GB" sz="2300">
                <a:solidFill>
                  <a:schemeClr val="lt1"/>
                </a:solidFill>
                <a:latin typeface="Lato"/>
                <a:ea typeface="Lato"/>
                <a:cs typeface="Lato"/>
                <a:sym typeface="Lato"/>
              </a:rPr>
              <a:t>Aspect-Oriented Programming (AOP)</a:t>
            </a:r>
            <a:endParaRPr sz="2300">
              <a:solidFill>
                <a:schemeClr val="lt1"/>
              </a:solidFill>
              <a:latin typeface="Lato"/>
              <a:ea typeface="Lato"/>
              <a:cs typeface="Lato"/>
              <a:sym typeface="Lato"/>
            </a:endParaRPr>
          </a:p>
          <a:p>
            <a:pPr indent="-374650" lvl="0" marL="457200" rtl="0" algn="l">
              <a:spcBef>
                <a:spcPts val="0"/>
              </a:spcBef>
              <a:spcAft>
                <a:spcPts val="0"/>
              </a:spcAft>
              <a:buClr>
                <a:schemeClr val="lt1"/>
              </a:buClr>
              <a:buSzPts val="2300"/>
              <a:buFont typeface="Lato"/>
              <a:buAutoNum type="arabicPeriod"/>
            </a:pPr>
            <a:r>
              <a:rPr lang="en-GB" sz="2300">
                <a:solidFill>
                  <a:schemeClr val="lt1"/>
                </a:solidFill>
                <a:latin typeface="Lato"/>
                <a:ea typeface="Lato"/>
                <a:cs typeface="Lato"/>
                <a:sym typeface="Lato"/>
              </a:rPr>
              <a:t>Modular and Reusable Code</a:t>
            </a:r>
            <a:endParaRPr sz="2300">
              <a:solidFill>
                <a:schemeClr val="lt1"/>
              </a:solidFill>
              <a:latin typeface="Lato"/>
              <a:ea typeface="Lato"/>
              <a:cs typeface="Lato"/>
              <a:sym typeface="Lato"/>
            </a:endParaRPr>
          </a:p>
          <a:p>
            <a:pPr indent="-374650" lvl="0" marL="457200" rtl="0" algn="l">
              <a:spcBef>
                <a:spcPts val="0"/>
              </a:spcBef>
              <a:spcAft>
                <a:spcPts val="0"/>
              </a:spcAft>
              <a:buClr>
                <a:schemeClr val="lt1"/>
              </a:buClr>
              <a:buSzPts val="2300"/>
              <a:buFont typeface="Lato"/>
              <a:buAutoNum type="arabicPeriod"/>
            </a:pPr>
            <a:r>
              <a:rPr lang="en-GB" sz="2300">
                <a:solidFill>
                  <a:schemeClr val="lt1"/>
                </a:solidFill>
                <a:latin typeface="Lato"/>
                <a:ea typeface="Lato"/>
                <a:cs typeface="Lato"/>
                <a:sym typeface="Lato"/>
              </a:rPr>
              <a:t>Declarative Transaction Management (ACID)</a:t>
            </a:r>
            <a:endParaRPr sz="2300">
              <a:solidFill>
                <a:schemeClr val="lt1"/>
              </a:solidFill>
              <a:latin typeface="Lato"/>
              <a:ea typeface="Lato"/>
              <a:cs typeface="Lato"/>
              <a:sym typeface="Lato"/>
            </a:endParaRPr>
          </a:p>
          <a:p>
            <a:pPr indent="-374650" lvl="0" marL="457200" rtl="0" algn="l">
              <a:spcBef>
                <a:spcPts val="0"/>
              </a:spcBef>
              <a:spcAft>
                <a:spcPts val="0"/>
              </a:spcAft>
              <a:buClr>
                <a:schemeClr val="lt1"/>
              </a:buClr>
              <a:buSzPts val="2300"/>
              <a:buFont typeface="Lato"/>
              <a:buAutoNum type="arabicPeriod"/>
            </a:pPr>
            <a:r>
              <a:rPr lang="en-GB" sz="2300">
                <a:solidFill>
                  <a:schemeClr val="lt1"/>
                </a:solidFill>
                <a:latin typeface="Lato"/>
                <a:ea typeface="Lato"/>
                <a:cs typeface="Lato"/>
                <a:sym typeface="Lato"/>
              </a:rPr>
              <a:t>Simplified JDBC and ORM Integration</a:t>
            </a:r>
            <a:endParaRPr sz="2300">
              <a:solidFill>
                <a:schemeClr val="lt1"/>
              </a:solidFill>
              <a:latin typeface="Lato"/>
              <a:ea typeface="Lato"/>
              <a:cs typeface="Lato"/>
              <a:sym typeface="Lato"/>
            </a:endParaRPr>
          </a:p>
          <a:p>
            <a:pPr indent="-374650" lvl="0" marL="457200" rtl="0" algn="l">
              <a:spcBef>
                <a:spcPts val="0"/>
              </a:spcBef>
              <a:spcAft>
                <a:spcPts val="0"/>
              </a:spcAft>
              <a:buClr>
                <a:schemeClr val="lt1"/>
              </a:buClr>
              <a:buSzPts val="2300"/>
              <a:buFont typeface="Lato"/>
              <a:buAutoNum type="arabicPeriod"/>
            </a:pPr>
            <a:r>
              <a:rPr lang="en-GB" sz="2300">
                <a:solidFill>
                  <a:schemeClr val="lt1"/>
                </a:solidFill>
                <a:latin typeface="Lato"/>
                <a:ea typeface="Lato"/>
                <a:cs typeface="Lato"/>
                <a:sym typeface="Lato"/>
              </a:rPr>
              <a:t>Flexible Configuration</a:t>
            </a:r>
            <a:endParaRPr sz="2300">
              <a:solidFill>
                <a:schemeClr val="lt1"/>
              </a:solidFill>
              <a:latin typeface="Lato"/>
              <a:ea typeface="Lato"/>
              <a:cs typeface="Lato"/>
              <a:sym typeface="Lato"/>
            </a:endParaRPr>
          </a:p>
          <a:p>
            <a:pPr indent="-374650" lvl="0" marL="457200" rtl="0" algn="l">
              <a:spcBef>
                <a:spcPts val="0"/>
              </a:spcBef>
              <a:spcAft>
                <a:spcPts val="0"/>
              </a:spcAft>
              <a:buClr>
                <a:schemeClr val="lt1"/>
              </a:buClr>
              <a:buSzPts val="2300"/>
              <a:buFont typeface="Lato"/>
              <a:buAutoNum type="arabicPeriod"/>
            </a:pPr>
            <a:r>
              <a:rPr lang="en-GB" sz="2300">
                <a:solidFill>
                  <a:schemeClr val="lt1"/>
                </a:solidFill>
                <a:latin typeface="Lato"/>
                <a:ea typeface="Lato"/>
                <a:cs typeface="Lato"/>
                <a:sym typeface="Lato"/>
              </a:rPr>
              <a:t>Security</a:t>
            </a:r>
            <a:endParaRPr sz="2300">
              <a:solidFill>
                <a:schemeClr val="lt1"/>
              </a:solidFill>
              <a:latin typeface="Lato"/>
              <a:ea typeface="Lato"/>
              <a:cs typeface="Lato"/>
              <a:sym typeface="Lato"/>
            </a:endParaRPr>
          </a:p>
          <a:p>
            <a:pPr indent="-374650" lvl="0" marL="457200" rtl="0" algn="l">
              <a:spcBef>
                <a:spcPts val="0"/>
              </a:spcBef>
              <a:spcAft>
                <a:spcPts val="0"/>
              </a:spcAft>
              <a:buClr>
                <a:schemeClr val="lt1"/>
              </a:buClr>
              <a:buSzPts val="2300"/>
              <a:buFont typeface="Lato"/>
              <a:buAutoNum type="arabicPeriod"/>
            </a:pPr>
            <a:r>
              <a:rPr lang="en-GB" sz="2300">
                <a:solidFill>
                  <a:schemeClr val="lt1"/>
                </a:solidFill>
                <a:latin typeface="Lato"/>
                <a:ea typeface="Lato"/>
                <a:cs typeface="Lato"/>
                <a:sym typeface="Lato"/>
              </a:rPr>
              <a:t>Community and Ecosystem</a:t>
            </a:r>
            <a:endParaRPr sz="2300">
              <a:solidFill>
                <a:schemeClr val="lt1"/>
              </a:solidFill>
              <a:latin typeface="Lato"/>
              <a:ea typeface="Lato"/>
              <a:cs typeface="Lato"/>
              <a:sym typeface="Lato"/>
            </a:endParaRPr>
          </a:p>
        </p:txBody>
      </p:sp>
      <p:sp>
        <p:nvSpPr>
          <p:cNvPr id="259" name="Google Shape;25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Spring / Spring boot Releases History</a:t>
            </a:r>
            <a:endParaRPr b="1"/>
          </a:p>
        </p:txBody>
      </p:sp>
      <p:sp>
        <p:nvSpPr>
          <p:cNvPr id="265" name="Google Shape;265;p22"/>
          <p:cNvSpPr txBox="1"/>
          <p:nvPr/>
        </p:nvSpPr>
        <p:spPr>
          <a:xfrm>
            <a:off x="686325" y="3888975"/>
            <a:ext cx="1477800" cy="4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u="sng">
                <a:solidFill>
                  <a:schemeClr val="hlink"/>
                </a:solidFill>
                <a:latin typeface="Lato"/>
                <a:ea typeface="Lato"/>
                <a:cs typeface="Lato"/>
                <a:sym typeface="Lato"/>
                <a:hlinkClick r:id="rId3"/>
              </a:rPr>
              <a:t>Spring versions</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pic>
        <p:nvPicPr>
          <p:cNvPr id="266" name="Google Shape;266;p22"/>
          <p:cNvPicPr preferRelativeResize="0"/>
          <p:nvPr/>
        </p:nvPicPr>
        <p:blipFill>
          <a:blip r:embed="rId4">
            <a:alphaModFix/>
          </a:blip>
          <a:stretch>
            <a:fillRect/>
          </a:stretch>
        </p:blipFill>
        <p:spPr>
          <a:xfrm>
            <a:off x="441398" y="1844538"/>
            <a:ext cx="8261225" cy="1507750"/>
          </a:xfrm>
          <a:prstGeom prst="rect">
            <a:avLst/>
          </a:prstGeom>
          <a:noFill/>
          <a:ln>
            <a:noFill/>
          </a:ln>
        </p:spPr>
      </p:pic>
      <p:sp>
        <p:nvSpPr>
          <p:cNvPr id="267" name="Google Shape;26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73" name="Google Shape;273;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Spring </a:t>
            </a:r>
            <a:r>
              <a:rPr b="1" lang="en-GB"/>
              <a:t>Modules</a:t>
            </a:r>
            <a:endParaRPr b="1"/>
          </a:p>
        </p:txBody>
      </p:sp>
      <p:pic>
        <p:nvPicPr>
          <p:cNvPr id="274" name="Google Shape;274;p23"/>
          <p:cNvPicPr preferRelativeResize="0"/>
          <p:nvPr/>
        </p:nvPicPr>
        <p:blipFill>
          <a:blip r:embed="rId3">
            <a:alphaModFix/>
          </a:blip>
          <a:stretch>
            <a:fillRect/>
          </a:stretch>
        </p:blipFill>
        <p:spPr>
          <a:xfrm>
            <a:off x="2463050" y="1052500"/>
            <a:ext cx="4707799" cy="35308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80" name="Google Shape;280;p24"/>
          <p:cNvSpPr txBox="1"/>
          <p:nvPr>
            <p:ph type="title"/>
          </p:nvPr>
        </p:nvSpPr>
        <p:spPr>
          <a:xfrm>
            <a:off x="1297500" y="393750"/>
            <a:ext cx="7038900" cy="57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Spring Modules (</a:t>
            </a:r>
            <a:r>
              <a:rPr b="1" lang="en-GB"/>
              <a:t>Additional</a:t>
            </a:r>
            <a:r>
              <a:rPr b="1" lang="en-GB"/>
              <a:t>)</a:t>
            </a:r>
            <a:endParaRPr b="1"/>
          </a:p>
        </p:txBody>
      </p:sp>
      <p:sp>
        <p:nvSpPr>
          <p:cNvPr id="281" name="Google Shape;281;p24"/>
          <p:cNvSpPr txBox="1"/>
          <p:nvPr/>
        </p:nvSpPr>
        <p:spPr>
          <a:xfrm>
            <a:off x="893850" y="1662225"/>
            <a:ext cx="6476400" cy="3000900"/>
          </a:xfrm>
          <a:prstGeom prst="rect">
            <a:avLst/>
          </a:prstGeom>
          <a:noFill/>
          <a:ln>
            <a:noFill/>
          </a:ln>
        </p:spPr>
        <p:txBody>
          <a:bodyPr anchorCtr="0" anchor="t" bIns="91425" lIns="91425" spcFirstLastPara="1" rIns="91425" wrap="square" tIns="91425">
            <a:noAutofit/>
          </a:bodyPr>
          <a:lstStyle/>
          <a:p>
            <a:pPr indent="-374650" lvl="0" marL="457200" rtl="0" algn="l">
              <a:spcBef>
                <a:spcPts val="0"/>
              </a:spcBef>
              <a:spcAft>
                <a:spcPts val="0"/>
              </a:spcAft>
              <a:buClr>
                <a:schemeClr val="lt1"/>
              </a:buClr>
              <a:buSzPts val="2300"/>
              <a:buFont typeface="Lato"/>
              <a:buChar char="●"/>
            </a:pPr>
            <a:r>
              <a:rPr lang="en-GB" sz="2300">
                <a:solidFill>
                  <a:schemeClr val="lt1"/>
                </a:solidFill>
                <a:latin typeface="Lato"/>
                <a:ea typeface="Lato"/>
                <a:cs typeface="Lato"/>
                <a:sym typeface="Lato"/>
              </a:rPr>
              <a:t>Spring Cloud</a:t>
            </a:r>
            <a:endParaRPr sz="2300">
              <a:solidFill>
                <a:schemeClr val="lt1"/>
              </a:solidFill>
              <a:latin typeface="Lato"/>
              <a:ea typeface="Lato"/>
              <a:cs typeface="Lato"/>
              <a:sym typeface="Lato"/>
            </a:endParaRPr>
          </a:p>
          <a:p>
            <a:pPr indent="-374650" lvl="0" marL="457200" rtl="0" algn="l">
              <a:spcBef>
                <a:spcPts val="0"/>
              </a:spcBef>
              <a:spcAft>
                <a:spcPts val="0"/>
              </a:spcAft>
              <a:buClr>
                <a:schemeClr val="lt1"/>
              </a:buClr>
              <a:buSzPts val="2300"/>
              <a:buFont typeface="Lato"/>
              <a:buChar char="●"/>
            </a:pPr>
            <a:r>
              <a:rPr lang="en-GB" sz="2300" u="sng">
                <a:solidFill>
                  <a:schemeClr val="lt1"/>
                </a:solidFill>
                <a:latin typeface="Lato"/>
                <a:ea typeface="Lato"/>
                <a:cs typeface="Lato"/>
                <a:sym typeface="Lato"/>
              </a:rPr>
              <a:t>Spring Data</a:t>
            </a:r>
            <a:endParaRPr sz="2300" u="sng">
              <a:solidFill>
                <a:schemeClr val="lt1"/>
              </a:solidFill>
              <a:latin typeface="Lato"/>
              <a:ea typeface="Lato"/>
              <a:cs typeface="Lato"/>
              <a:sym typeface="Lato"/>
            </a:endParaRPr>
          </a:p>
          <a:p>
            <a:pPr indent="-374650" lvl="0" marL="457200" rtl="0" algn="l">
              <a:spcBef>
                <a:spcPts val="0"/>
              </a:spcBef>
              <a:spcAft>
                <a:spcPts val="0"/>
              </a:spcAft>
              <a:buClr>
                <a:schemeClr val="lt1"/>
              </a:buClr>
              <a:buSzPts val="2300"/>
              <a:buFont typeface="Lato"/>
              <a:buChar char="●"/>
            </a:pPr>
            <a:r>
              <a:rPr lang="en-GB" sz="2300">
                <a:solidFill>
                  <a:schemeClr val="lt1"/>
                </a:solidFill>
                <a:latin typeface="Lato"/>
                <a:ea typeface="Lato"/>
                <a:cs typeface="Lato"/>
                <a:sym typeface="Lato"/>
              </a:rPr>
              <a:t>Spring Batch</a:t>
            </a:r>
            <a:endParaRPr sz="2300">
              <a:solidFill>
                <a:schemeClr val="lt1"/>
              </a:solidFill>
              <a:latin typeface="Lato"/>
              <a:ea typeface="Lato"/>
              <a:cs typeface="Lato"/>
              <a:sym typeface="Lato"/>
            </a:endParaRPr>
          </a:p>
          <a:p>
            <a:pPr indent="-374650" lvl="0" marL="457200" rtl="0" algn="l">
              <a:spcBef>
                <a:spcPts val="0"/>
              </a:spcBef>
              <a:spcAft>
                <a:spcPts val="0"/>
              </a:spcAft>
              <a:buClr>
                <a:schemeClr val="lt1"/>
              </a:buClr>
              <a:buSzPts val="2300"/>
              <a:buFont typeface="Lato"/>
              <a:buChar char="●"/>
            </a:pPr>
            <a:r>
              <a:rPr lang="en-GB" sz="2300" u="sng">
                <a:solidFill>
                  <a:schemeClr val="lt1"/>
                </a:solidFill>
                <a:latin typeface="Lato"/>
                <a:ea typeface="Lato"/>
                <a:cs typeface="Lato"/>
                <a:sym typeface="Lato"/>
              </a:rPr>
              <a:t>Spring Security</a:t>
            </a:r>
            <a:endParaRPr sz="2300" u="sng">
              <a:solidFill>
                <a:schemeClr val="lt1"/>
              </a:solidFill>
              <a:latin typeface="Lato"/>
              <a:ea typeface="Lato"/>
              <a:cs typeface="Lato"/>
              <a:sym typeface="Lato"/>
            </a:endParaRPr>
          </a:p>
          <a:p>
            <a:pPr indent="-374650" lvl="0" marL="457200" rtl="0" algn="l">
              <a:spcBef>
                <a:spcPts val="0"/>
              </a:spcBef>
              <a:spcAft>
                <a:spcPts val="0"/>
              </a:spcAft>
              <a:buClr>
                <a:schemeClr val="lt1"/>
              </a:buClr>
              <a:buSzPts val="2300"/>
              <a:buFont typeface="Lato"/>
              <a:buChar char="●"/>
            </a:pPr>
            <a:r>
              <a:rPr lang="en-GB" sz="2300">
                <a:solidFill>
                  <a:schemeClr val="lt1"/>
                </a:solidFill>
                <a:latin typeface="Lato"/>
                <a:ea typeface="Lato"/>
                <a:cs typeface="Lato"/>
                <a:sym typeface="Lato"/>
              </a:rPr>
              <a:t>Spring for Android</a:t>
            </a:r>
            <a:endParaRPr sz="2300">
              <a:solidFill>
                <a:schemeClr val="lt1"/>
              </a:solidFill>
              <a:latin typeface="Lato"/>
              <a:ea typeface="Lato"/>
              <a:cs typeface="Lato"/>
              <a:sym typeface="Lato"/>
            </a:endParaRPr>
          </a:p>
          <a:p>
            <a:pPr indent="-374650" lvl="0" marL="457200" rtl="0" algn="l">
              <a:spcBef>
                <a:spcPts val="0"/>
              </a:spcBef>
              <a:spcAft>
                <a:spcPts val="0"/>
              </a:spcAft>
              <a:buClr>
                <a:schemeClr val="lt1"/>
              </a:buClr>
              <a:buSzPts val="2300"/>
              <a:buFont typeface="Lato"/>
              <a:buChar char="●"/>
            </a:pPr>
            <a:r>
              <a:rPr lang="en-GB" sz="2300">
                <a:solidFill>
                  <a:schemeClr val="lt1"/>
                </a:solidFill>
                <a:latin typeface="Lato"/>
                <a:ea typeface="Lato"/>
                <a:cs typeface="Lato"/>
                <a:sym typeface="Lato"/>
              </a:rPr>
              <a:t>Spring Web Flow</a:t>
            </a:r>
            <a:endParaRPr sz="2300">
              <a:solidFill>
                <a:schemeClr val="lt1"/>
              </a:solidFill>
              <a:latin typeface="Lato"/>
              <a:ea typeface="Lato"/>
              <a:cs typeface="Lato"/>
              <a:sym typeface="Lato"/>
            </a:endParaRPr>
          </a:p>
          <a:p>
            <a:pPr indent="-374650" lvl="0" marL="457200" rtl="0" algn="l">
              <a:spcBef>
                <a:spcPts val="0"/>
              </a:spcBef>
              <a:spcAft>
                <a:spcPts val="0"/>
              </a:spcAft>
              <a:buClr>
                <a:schemeClr val="lt1"/>
              </a:buClr>
              <a:buSzPts val="2300"/>
              <a:buFont typeface="Lato"/>
              <a:buChar char="●"/>
            </a:pPr>
            <a:r>
              <a:rPr lang="en-GB" sz="2300">
                <a:solidFill>
                  <a:schemeClr val="lt1"/>
                </a:solidFill>
                <a:latin typeface="Lato"/>
                <a:ea typeface="Lato"/>
                <a:cs typeface="Lato"/>
                <a:sym typeface="Lato"/>
              </a:rPr>
              <a:t>Spring Web Services</a:t>
            </a:r>
            <a:endParaRPr sz="2300">
              <a:solidFill>
                <a:schemeClr val="lt1"/>
              </a:solidFill>
              <a:latin typeface="Lato"/>
              <a:ea typeface="Lato"/>
              <a:cs typeface="Lato"/>
              <a:sym typeface="Lato"/>
            </a:endParaRPr>
          </a:p>
          <a:p>
            <a:pPr indent="-374650" lvl="0" marL="457200" rtl="0" algn="l">
              <a:spcBef>
                <a:spcPts val="0"/>
              </a:spcBef>
              <a:spcAft>
                <a:spcPts val="0"/>
              </a:spcAft>
              <a:buClr>
                <a:schemeClr val="lt1"/>
              </a:buClr>
              <a:buSzPts val="2300"/>
              <a:buFont typeface="Lato"/>
              <a:buChar char="●"/>
            </a:pPr>
            <a:r>
              <a:rPr lang="en-GB" sz="2300">
                <a:solidFill>
                  <a:schemeClr val="lt1"/>
                </a:solidFill>
                <a:latin typeface="Lato"/>
                <a:ea typeface="Lato"/>
                <a:cs typeface="Lato"/>
                <a:sym typeface="Lato"/>
              </a:rPr>
              <a:t>Spring LDAP</a:t>
            </a:r>
            <a:endParaRPr sz="23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87" name="Google Shape;287;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What is the Beans in </a:t>
            </a:r>
            <a:r>
              <a:rPr b="1" lang="en-GB"/>
              <a:t>Spring </a:t>
            </a:r>
            <a:endParaRPr/>
          </a:p>
        </p:txBody>
      </p:sp>
      <p:pic>
        <p:nvPicPr>
          <p:cNvPr id="288" name="Google Shape;288;p25"/>
          <p:cNvPicPr preferRelativeResize="0"/>
          <p:nvPr/>
        </p:nvPicPr>
        <p:blipFill>
          <a:blip r:embed="rId3">
            <a:alphaModFix/>
          </a:blip>
          <a:stretch>
            <a:fillRect/>
          </a:stretch>
        </p:blipFill>
        <p:spPr>
          <a:xfrm>
            <a:off x="7328300" y="163700"/>
            <a:ext cx="1144150" cy="1144150"/>
          </a:xfrm>
          <a:prstGeom prst="rect">
            <a:avLst/>
          </a:prstGeom>
          <a:noFill/>
          <a:ln>
            <a:noFill/>
          </a:ln>
        </p:spPr>
      </p:pic>
      <p:sp>
        <p:nvSpPr>
          <p:cNvPr id="289" name="Google Shape;289;p25"/>
          <p:cNvSpPr txBox="1"/>
          <p:nvPr>
            <p:ph idx="1" type="body"/>
          </p:nvPr>
        </p:nvSpPr>
        <p:spPr>
          <a:xfrm>
            <a:off x="1052550" y="1307850"/>
            <a:ext cx="7707600" cy="33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a:t>is a Java object that is instantiated, assembled, and managed by the Spring IoC (Inversion of Control) container. The bean has some properties like :</a:t>
            </a:r>
            <a:endParaRPr sz="1900"/>
          </a:p>
          <a:p>
            <a:pPr indent="-349250" lvl="0" marL="457200" rtl="0" algn="l">
              <a:spcBef>
                <a:spcPts val="1600"/>
              </a:spcBef>
              <a:spcAft>
                <a:spcPts val="0"/>
              </a:spcAft>
              <a:buSzPts val="1900"/>
              <a:buChar char="●"/>
            </a:pPr>
            <a:r>
              <a:rPr lang="en-GB" sz="1900"/>
              <a:t>Managed by the Spring Container</a:t>
            </a:r>
            <a:endParaRPr sz="1900"/>
          </a:p>
          <a:p>
            <a:pPr indent="-349250" lvl="0" marL="457200" rtl="0" algn="l">
              <a:spcBef>
                <a:spcPts val="0"/>
              </a:spcBef>
              <a:spcAft>
                <a:spcPts val="0"/>
              </a:spcAft>
              <a:buSzPts val="1900"/>
              <a:buChar char="●"/>
            </a:pPr>
            <a:r>
              <a:rPr lang="en-GB" sz="1900"/>
              <a:t>Bean </a:t>
            </a:r>
            <a:r>
              <a:rPr lang="en-GB" sz="1900"/>
              <a:t>Configuration</a:t>
            </a:r>
            <a:r>
              <a:rPr lang="en-GB" sz="1900"/>
              <a:t> (XML , Config Class and Annotations)</a:t>
            </a:r>
            <a:endParaRPr sz="1900"/>
          </a:p>
          <a:p>
            <a:pPr indent="-349250" lvl="0" marL="457200" rtl="0" algn="l">
              <a:spcBef>
                <a:spcPts val="0"/>
              </a:spcBef>
              <a:spcAft>
                <a:spcPts val="0"/>
              </a:spcAft>
              <a:buSzPts val="1900"/>
              <a:buChar char="●"/>
            </a:pPr>
            <a:r>
              <a:rPr lang="en-GB" sz="1900"/>
              <a:t>Dependency Injection</a:t>
            </a:r>
            <a:endParaRPr sz="1900"/>
          </a:p>
          <a:p>
            <a:pPr indent="-349250" lvl="0" marL="457200" rtl="0" algn="l">
              <a:spcBef>
                <a:spcPts val="0"/>
              </a:spcBef>
              <a:spcAft>
                <a:spcPts val="0"/>
              </a:spcAft>
              <a:buSzPts val="1900"/>
              <a:buChar char="●"/>
            </a:pPr>
            <a:r>
              <a:rPr lang="en-GB" sz="1900"/>
              <a:t>Lifecycle Management ( initialization and destruction methods)</a:t>
            </a:r>
            <a:endParaRPr sz="1900"/>
          </a:p>
          <a:p>
            <a:pPr indent="-349250" lvl="0" marL="457200" rtl="0" algn="l">
              <a:spcBef>
                <a:spcPts val="0"/>
              </a:spcBef>
              <a:spcAft>
                <a:spcPts val="0"/>
              </a:spcAft>
              <a:buSzPts val="1900"/>
              <a:buChar char="●"/>
            </a:pPr>
            <a:r>
              <a:rPr lang="en-GB" sz="1900"/>
              <a:t>Scopes (singleton , prototype …etc)</a:t>
            </a:r>
            <a:endParaRPr sz="1900"/>
          </a:p>
          <a:p>
            <a:pPr indent="-349250" lvl="0" marL="457200" rtl="0" algn="l">
              <a:spcBef>
                <a:spcPts val="0"/>
              </a:spcBef>
              <a:spcAft>
                <a:spcPts val="0"/>
              </a:spcAft>
              <a:buSzPts val="1900"/>
              <a:buChar char="●"/>
            </a:pPr>
            <a:r>
              <a:rPr lang="en-GB" sz="1900"/>
              <a:t>Aspect-Oriented Programming (AOP</a:t>
            </a:r>
            <a:endParaRPr sz="19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